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358" r:id="rId1"/>
  </p:sldMasterIdLst>
  <p:notesMasterIdLst>
    <p:notesMasterId r:id="rId32"/>
  </p:notesMasterIdLst>
  <p:handoutMasterIdLst>
    <p:handoutMasterId r:id="rId33"/>
  </p:handoutMasterIdLst>
  <p:sldIdLst>
    <p:sldId id="335" r:id="rId2"/>
    <p:sldId id="342" r:id="rId3"/>
    <p:sldId id="362" r:id="rId4"/>
    <p:sldId id="363" r:id="rId5"/>
    <p:sldId id="365" r:id="rId6"/>
    <p:sldId id="364" r:id="rId7"/>
    <p:sldId id="403" r:id="rId8"/>
    <p:sldId id="404" r:id="rId9"/>
    <p:sldId id="412" r:id="rId10"/>
    <p:sldId id="366" r:id="rId11"/>
    <p:sldId id="367" r:id="rId12"/>
    <p:sldId id="369" r:id="rId13"/>
    <p:sldId id="341" r:id="rId14"/>
    <p:sldId id="370" r:id="rId15"/>
    <p:sldId id="388" r:id="rId16"/>
    <p:sldId id="389" r:id="rId17"/>
    <p:sldId id="390" r:id="rId18"/>
    <p:sldId id="392" r:id="rId19"/>
    <p:sldId id="394" r:id="rId20"/>
    <p:sldId id="395" r:id="rId21"/>
    <p:sldId id="393" r:id="rId22"/>
    <p:sldId id="396" r:id="rId23"/>
    <p:sldId id="399" r:id="rId24"/>
    <p:sldId id="397" r:id="rId25"/>
    <p:sldId id="398" r:id="rId26"/>
    <p:sldId id="386" r:id="rId27"/>
    <p:sldId id="411" r:id="rId28"/>
    <p:sldId id="400" r:id="rId29"/>
    <p:sldId id="401" r:id="rId30"/>
    <p:sldId id="402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" lastIdx="2" clrIdx="0"/>
  <p:cmAuthor id="2" name="Wisdom Tsou" initials="" lastIdx="3" clrIdx="1"/>
  <p:cmAuthor id="3" name="Lu WANG" initials="LW" lastIdx="12" clrIdx="2">
    <p:extLst>
      <p:ext uri="{19B8F6BF-5375-455C-9EA6-DF929625EA0E}">
        <p15:presenceInfo xmlns:p15="http://schemas.microsoft.com/office/powerpoint/2012/main" userId="25ea39ace75ee5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DFD97"/>
    <a:srgbClr val="AF0634"/>
    <a:srgbClr val="CCFFFF"/>
    <a:srgbClr val="FF5050"/>
    <a:srgbClr val="FF3399"/>
    <a:srgbClr val="EAEAEA"/>
    <a:srgbClr val="000000"/>
    <a:srgbClr val="1B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72" autoAdjust="0"/>
    <p:restoredTop sz="71007" autoAdjust="0"/>
  </p:normalViewPr>
  <p:slideViewPr>
    <p:cSldViewPr>
      <p:cViewPr varScale="1">
        <p:scale>
          <a:sx n="47" d="100"/>
          <a:sy n="47" d="100"/>
        </p:scale>
        <p:origin x="188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CDEC757-ED0C-448B-97BB-225F96182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46E28B-0DC5-426C-8AFD-6D20658FDC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6B176DE-E2A0-445A-A07B-98CED7153BCE}" type="datetimeFigureOut">
              <a:rPr lang="zh-CN" altLang="en-US"/>
              <a:pPr>
                <a:defRPr/>
              </a:pPr>
              <a:t>2021/6/14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E6E70-5C75-4110-B8F4-FB3A70AEC5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571C67-7EF7-42EC-BD27-1CEE1B20C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A311DE8-E6E0-419C-84B5-D6B316F040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51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6C574A-3F7F-496E-BD5A-487D809809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BB9507-D2C3-4649-9085-8B65913A59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80750DBC-F318-42B9-8CB5-074ADE19A8A6}" type="datetimeFigureOut">
              <a:rPr lang="zh-CN" altLang="en-US"/>
              <a:pPr>
                <a:defRPr/>
              </a:pPr>
              <a:t>2021/6/14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7D961FCE-E9EB-4E71-9294-4824C58119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FEBAFF4F-718A-4200-BC72-97FEC4DED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2CBE88-50F0-41B8-AF9F-63202783FA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6881C2-C5AA-4B4D-B2C1-92A9D8ECF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A3E8C68-2FB9-4473-B76B-BC3B9587EF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3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42A6FDA3-3088-4974-9896-EC0BF8A0C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487657-A871-409E-8EFE-89BBA7D15147}" type="slidenum">
              <a:rPr lang="zh-TW" altLang="en-US" smtClean="0">
                <a:latin typeface="Arial" panose="020B0604020202020204" pitchFamily="34" charset="0"/>
                <a:ea typeface="PMingLiU" panose="02020500000000000000" pitchFamily="18" charset="-120"/>
              </a:rPr>
              <a:pPr>
                <a:spcBef>
                  <a:spcPct val="0"/>
                </a:spcBef>
              </a:pPr>
              <a:t>1</a:t>
            </a:fld>
            <a:endParaRPr lang="en-US" altLang="zh-TW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09F53C4-6CF3-4300-83C0-6853175B27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5B32150-BABA-49DA-BDFD-6479226AA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76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E8C68-2FB9-4473-B76B-BC3B9587EF61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957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E8C68-2FB9-4473-B76B-BC3B9587EF61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093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802.1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是一组协议的集合，如生成树协议、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VLAN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协议等。为了将各个协议区别开来，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在制定某一个协议时，就在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802.1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后面加上不同的小写字母，如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802.1a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定义局域网体系结构；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802.1b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定义网际互连，网络管理及寻址；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802.1d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定义生成树协议；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802.1p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定义优先级队列；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802.1q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定义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VLAN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标记协议；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 802.1s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定义多生成树协议；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IEEE802.1w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定义快速生成树协议；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802.1x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定义局域网安全认证等。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3E8C68-2FB9-4473-B76B-BC3B9587EF61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E8C68-2FB9-4473-B76B-BC3B9587EF6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3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\tau=2*10000/200=100us</a:t>
            </a:r>
          </a:p>
          <a:p>
            <a:endParaRPr lang="en-US" altLang="zh-CN" dirty="0"/>
          </a:p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E8C68-2FB9-4473-B76B-BC3B9587EF61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60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以太网中，最小帧长度＝数据传输率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W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＊往返传输延时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RTT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RTT=100us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，则最小帧长为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1000bits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E8C68-2FB9-4473-B76B-BC3B9587EF6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76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最小帧长度＝数据传输率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W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＊往返传输延时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RTT</a:t>
            </a:r>
          </a:p>
          <a:p>
            <a:r>
              <a:rPr lang="en-US" altLang="zh-CN" sz="12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128*8/100Mbps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/2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E8C68-2FB9-4473-B76B-BC3B9587EF61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2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42A6FDA3-3088-4974-9896-EC0BF8A0C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487657-A871-409E-8EFE-89BBA7D15147}" type="slidenum">
              <a:rPr lang="zh-TW" altLang="en-US" smtClean="0">
                <a:latin typeface="Arial" panose="020B0604020202020204" pitchFamily="34" charset="0"/>
                <a:ea typeface="PMingLiU" panose="02020500000000000000" pitchFamily="18" charset="-120"/>
              </a:rPr>
              <a:pPr>
                <a:spcBef>
                  <a:spcPct val="0"/>
                </a:spcBef>
              </a:pPr>
              <a:t>14</a:t>
            </a:fld>
            <a:endParaRPr lang="en-US" altLang="zh-TW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09F53C4-6CF3-4300-83C0-6853175B27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5B32150-BABA-49DA-BDFD-6479226AA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76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</a:t>
            </a:r>
            <a:r>
              <a:rPr lang="zh-CN" altLang="en-US" dirty="0"/>
              <a:t>向</a:t>
            </a:r>
            <a:r>
              <a:rPr lang="en-US" altLang="zh-CN" dirty="0"/>
              <a:t>B</a:t>
            </a:r>
            <a:r>
              <a:rPr lang="zh-CN" altLang="en-US" dirty="0"/>
              <a:t>发送，源</a:t>
            </a:r>
            <a:r>
              <a:rPr lang="en-US" altLang="zh-CN" dirty="0"/>
              <a:t>MAC</a:t>
            </a:r>
            <a:r>
              <a:rPr lang="zh-CN" altLang="en-US" dirty="0"/>
              <a:t>为</a:t>
            </a:r>
            <a:r>
              <a:rPr lang="en-US" altLang="zh-CN" dirty="0"/>
              <a:t>MAC1</a:t>
            </a:r>
            <a:r>
              <a:rPr lang="zh-CN" altLang="en-US" dirty="0"/>
              <a:t>，目的</a:t>
            </a:r>
            <a:r>
              <a:rPr lang="en-US" altLang="zh-CN" dirty="0"/>
              <a:t>MAC</a:t>
            </a:r>
            <a:r>
              <a:rPr lang="zh-CN" altLang="en-US" dirty="0"/>
              <a:t>为</a:t>
            </a:r>
            <a:r>
              <a:rPr lang="en-US" altLang="zh-CN" dirty="0"/>
              <a:t>MAC3</a:t>
            </a:r>
          </a:p>
          <a:p>
            <a:r>
              <a:rPr lang="zh-CN" altLang="en-US" dirty="0"/>
              <a:t>交换机找不到</a:t>
            </a:r>
            <a:r>
              <a:rPr lang="en-US" altLang="zh-CN" dirty="0"/>
              <a:t>MAC3</a:t>
            </a:r>
            <a:r>
              <a:rPr lang="zh-CN" altLang="en-US" dirty="0"/>
              <a:t>对应的端口，则将其广播给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端口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、此时交换机已经学习到</a:t>
            </a:r>
            <a:r>
              <a:rPr lang="en-US" altLang="zh-CN" dirty="0"/>
              <a:t>1</a:t>
            </a:r>
            <a:r>
              <a:rPr lang="zh-CN" altLang="en-US" dirty="0"/>
              <a:t>号端口对应</a:t>
            </a:r>
            <a:r>
              <a:rPr lang="en-US" altLang="zh-CN" dirty="0"/>
              <a:t>MAC1</a:t>
            </a:r>
            <a:r>
              <a:rPr lang="zh-CN" altLang="en-US" dirty="0"/>
              <a:t>。</a:t>
            </a:r>
            <a:r>
              <a:rPr lang="en-US" altLang="zh-CN" dirty="0"/>
              <a:t>B</a:t>
            </a:r>
            <a:r>
              <a:rPr lang="zh-CN" altLang="en-US" dirty="0"/>
              <a:t>向</a:t>
            </a:r>
            <a:r>
              <a:rPr lang="en-US" altLang="zh-CN" dirty="0"/>
              <a:t>A</a:t>
            </a:r>
            <a:r>
              <a:rPr lang="zh-CN" altLang="en-US" dirty="0"/>
              <a:t>回复时，经过路由器后的帧，目的</a:t>
            </a:r>
            <a:r>
              <a:rPr lang="en-US" altLang="zh-CN" dirty="0"/>
              <a:t>MAC</a:t>
            </a:r>
            <a:r>
              <a:rPr lang="zh-CN" altLang="en-US" dirty="0"/>
              <a:t>为</a:t>
            </a:r>
            <a:r>
              <a:rPr lang="en-US" altLang="zh-CN" dirty="0"/>
              <a:t>MAC1</a:t>
            </a:r>
            <a:r>
              <a:rPr lang="zh-CN" altLang="en-US" dirty="0"/>
              <a:t>，则交换机直接从</a:t>
            </a:r>
            <a:r>
              <a:rPr lang="en-US" altLang="zh-CN" dirty="0"/>
              <a:t>1</a:t>
            </a:r>
            <a:r>
              <a:rPr lang="zh-CN" altLang="en-US" dirty="0"/>
              <a:t>号端口转发。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E8C68-2FB9-4473-B76B-BC3B9587EF61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E8C68-2FB9-4473-B76B-BC3B9587EF61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11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>
            <a:extLst>
              <a:ext uri="{FF2B5EF4-FFF2-40B4-BE49-F238E27FC236}">
                <a16:creationId xmlns:a16="http://schemas.microsoft.com/office/drawing/2014/main" id="{4B85EFCC-FB72-482D-9011-7F8007254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175"/>
            <a:ext cx="6034088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0">
            <a:extLst>
              <a:ext uri="{FF2B5EF4-FFF2-40B4-BE49-F238E27FC236}">
                <a16:creationId xmlns:a16="http://schemas.microsoft.com/office/drawing/2014/main" id="{9130BC23-3B3E-4822-A526-5B5F3784A4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125413"/>
            <a:ext cx="1733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E1B22D-5788-4C0D-B8AD-D4D04D7C92EB}"/>
              </a:ext>
            </a:extLst>
          </p:cNvPr>
          <p:cNvSpPr/>
          <p:nvPr userDrawn="1"/>
        </p:nvSpPr>
        <p:spPr>
          <a:xfrm>
            <a:off x="2568923" y="-98116"/>
            <a:ext cx="301396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计算机网络</a:t>
            </a:r>
          </a:p>
        </p:txBody>
      </p:sp>
      <p:pic>
        <p:nvPicPr>
          <p:cNvPr id="5" name="图片 13">
            <a:extLst>
              <a:ext uri="{FF2B5EF4-FFF2-40B4-BE49-F238E27FC236}">
                <a16:creationId xmlns:a16="http://schemas.microsoft.com/office/drawing/2014/main" id="{19C6D927-6302-4BA4-95AC-EAF79218E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0"/>
            <a:ext cx="6572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BB31C3E0-BD10-47C8-A5FD-089A010D4ABA}"/>
              </a:ext>
            </a:extLst>
          </p:cNvPr>
          <p:cNvCxnSpPr>
            <a:cxnSpLocks/>
          </p:cNvCxnSpPr>
          <p:nvPr userDrawn="1"/>
        </p:nvCxnSpPr>
        <p:spPr>
          <a:xfrm>
            <a:off x="250825" y="1268413"/>
            <a:ext cx="849788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1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CEEAF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66B172-84C2-4BB6-8249-403C24F1CB2A}"/>
              </a:ext>
            </a:extLst>
          </p:cNvPr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C4CC7-E85A-45CC-BCBE-FA62743B4B8D}"/>
              </a:ext>
            </a:extLst>
          </p:cNvPr>
          <p:cNvCxnSpPr>
            <a:cxnSpLocks/>
          </p:cNvCxnSpPr>
          <p:nvPr/>
        </p:nvCxnSpPr>
        <p:spPr>
          <a:xfrm>
            <a:off x="250825" y="692150"/>
            <a:ext cx="8497888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DA708D2-9CB8-4EB6-978B-153D82CF1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4A8252-6185-40E8-B5DB-A24B88566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DD71A-E6EE-433D-8753-59D8FF5E13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2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4" Type="http://schemas.openxmlformats.org/officeDocument/2006/relationships/hyperlink" Target="%E8%AF%BE%E4%BB%B6%E8%A7%86%E9%A2%91/CSMACD%E7%9A%84%E5%B7%A5%E4%BD%9C%E5%8E%9F%E7%90%86.sw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%E8%AF%BE%E4%BB%B6%E8%A7%86%E9%A2%91/%E6%80%BB%E7%BA%BF%E5%9E%8B%E5%B1%80%E5%9F%9F%E7%BD%91%E5%86%B2%E7%AA%81%E7%A4%BA%E6%84%8F%E5%9B%BE.swf" TargetMode="Externa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663B67E8-4D96-4BF0-9300-B1420A51FAE3}"/>
              </a:ext>
            </a:extLst>
          </p:cNvPr>
          <p:cNvSpPr txBox="1">
            <a:spLocks/>
          </p:cNvSpPr>
          <p:nvPr/>
        </p:nvSpPr>
        <p:spPr bwMode="auto">
          <a:xfrm>
            <a:off x="1116013" y="908050"/>
            <a:ext cx="7416427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rgbClr val="215978"/>
                </a:solidFill>
              </a:rPr>
              <a:t>             </a:t>
            </a:r>
            <a:r>
              <a:rPr lang="zh-CN" altLang="zh-CN" sz="2400" dirty="0">
                <a:solidFill>
                  <a:srgbClr val="215978"/>
                </a:solidFill>
              </a:rPr>
              <a:t>第</a:t>
            </a:r>
            <a:r>
              <a:rPr lang="en-US" altLang="zh-CN" sz="2400" dirty="0">
                <a:solidFill>
                  <a:srgbClr val="215978"/>
                </a:solidFill>
              </a:rPr>
              <a:t>5</a:t>
            </a:r>
            <a:r>
              <a:rPr lang="zh-CN" altLang="zh-CN" sz="2400" dirty="0">
                <a:solidFill>
                  <a:srgbClr val="215978"/>
                </a:solidFill>
              </a:rPr>
              <a:t>章 </a:t>
            </a:r>
            <a:r>
              <a:rPr lang="zh-CN" altLang="en-US" sz="2400" dirty="0">
                <a:solidFill>
                  <a:srgbClr val="215978"/>
                </a:solidFill>
              </a:rPr>
              <a:t>局域网技术与数据链路层协议</a:t>
            </a:r>
            <a:endParaRPr lang="zh-CN" altLang="zh-CN" sz="2400" dirty="0">
              <a:solidFill>
                <a:srgbClr val="215978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09392" y="1772816"/>
            <a:ext cx="8111079" cy="1512168"/>
            <a:chOff x="709393" y="1772816"/>
            <a:chExt cx="7725216" cy="1487272"/>
          </a:xfrm>
        </p:grpSpPr>
        <p:sp>
          <p:nvSpPr>
            <p:cNvPr id="4" name="矩形 3"/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 形 4"/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/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8A85325-C10F-4255-90E0-B1162312A650}"/>
              </a:ext>
            </a:extLst>
          </p:cNvPr>
          <p:cNvSpPr txBox="1">
            <a:spLocks/>
          </p:cNvSpPr>
          <p:nvPr/>
        </p:nvSpPr>
        <p:spPr bwMode="auto">
          <a:xfrm>
            <a:off x="755576" y="1772816"/>
            <a:ext cx="7992888" cy="145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局域网参考模型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1980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月，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IEEE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成立局域网标准委员会（简称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IEEE802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委员会）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研究重点：解决局部范围内计算机组网问题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1">
            <a:extLst>
              <a:ext uri="{FF2B5EF4-FFF2-40B4-BE49-F238E27FC236}">
                <a16:creationId xmlns:a16="http://schemas.microsoft.com/office/drawing/2014/main" id="{64424D0A-684C-45F5-B704-69478DCED2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99385"/>
              </p:ext>
            </p:extLst>
          </p:nvPr>
        </p:nvGraphicFramePr>
        <p:xfrm>
          <a:off x="971827" y="3266142"/>
          <a:ext cx="3744913" cy="346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19856" imgH="2241068" progId="Visio.Drawing.11">
                  <p:embed/>
                </p:oleObj>
              </mc:Choice>
              <mc:Fallback>
                <p:oleObj name="Visio" r:id="rId3" imgW="2419856" imgH="2241068" progId="Visio.Drawing.11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827" y="3266142"/>
                        <a:ext cx="3744913" cy="346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4319181D-7DC0-4085-A0CD-7B786937E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349" y="4869160"/>
            <a:ext cx="32369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不同局域网必须采用相同</a:t>
            </a:r>
            <a:r>
              <a:rPr lang="en-US" altLang="zh-CN" sz="1600" dirty="0"/>
              <a:t>LLC</a:t>
            </a:r>
            <a:r>
              <a:rPr lang="zh-CN" altLang="en-US" sz="1600" dirty="0"/>
              <a:t>协议</a:t>
            </a:r>
            <a:endParaRPr lang="en-US" altLang="en-US" sz="1600" dirty="0"/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7EF4F1E2-36AD-4A3C-9D90-2CE54E41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349" y="5445422"/>
            <a:ext cx="3313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不同局域网可以采用不同</a:t>
            </a:r>
            <a:r>
              <a:rPr lang="en-US" altLang="zh-CN" sz="1600" dirty="0"/>
              <a:t>MAC</a:t>
            </a:r>
            <a:r>
              <a:rPr lang="zh-CN" altLang="en-US" sz="1600" dirty="0"/>
              <a:t>协议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9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以太网帧结构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EDF4CE6-5AEA-4E4C-9D9F-DB46E70B27F7}"/>
              </a:ext>
            </a:extLst>
          </p:cNvPr>
          <p:cNvGrpSpPr/>
          <p:nvPr/>
        </p:nvGrpSpPr>
        <p:grpSpPr>
          <a:xfrm>
            <a:off x="709392" y="1412776"/>
            <a:ext cx="7823047" cy="2016224"/>
            <a:chOff x="709393" y="1772816"/>
            <a:chExt cx="7725216" cy="14872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543E9B-9694-4701-85A1-C7BA63A874B3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886F6752-F855-49D8-8C73-07C801A30C51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 形 10">
              <a:extLst>
                <a:ext uri="{FF2B5EF4-FFF2-40B4-BE49-F238E27FC236}">
                  <a16:creationId xmlns:a16="http://schemas.microsoft.com/office/drawing/2014/main" id="{F6ADBF11-6CD2-4F6B-9F67-2A743F22F2FC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7209408F-28EF-4E31-85F5-9C6ED779C649}"/>
              </a:ext>
            </a:extLst>
          </p:cNvPr>
          <p:cNvSpPr txBox="1">
            <a:spLocks/>
          </p:cNvSpPr>
          <p:nvPr/>
        </p:nvSpPr>
        <p:spPr bwMode="auto">
          <a:xfrm>
            <a:off x="755576" y="1412776"/>
            <a:ext cx="763284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前导符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帧前定界符：由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10101010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比特流组成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目的地址、源地址：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MAC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地址（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字节）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类型：网络层协议类型（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0x800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表示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协议；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0x8137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表示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IPX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协议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数据：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46B~1500B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（帧头长度为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18B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帧校验：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32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位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CRC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校验（目的地址、源地址、类型、帧数据）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9E3897-C62E-4236-8EDB-F80010C19D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429001"/>
            <a:ext cx="6482828" cy="28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9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以太网帧结构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EDF4CE6-5AEA-4E4C-9D9F-DB46E70B27F7}"/>
              </a:ext>
            </a:extLst>
          </p:cNvPr>
          <p:cNvGrpSpPr/>
          <p:nvPr/>
        </p:nvGrpSpPr>
        <p:grpSpPr>
          <a:xfrm>
            <a:off x="709392" y="1772816"/>
            <a:ext cx="7823048" cy="1152128"/>
            <a:chOff x="709393" y="1772816"/>
            <a:chExt cx="7725216" cy="14872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543E9B-9694-4701-85A1-C7BA63A874B3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886F6752-F855-49D8-8C73-07C801A30C51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 形 10">
              <a:extLst>
                <a:ext uri="{FF2B5EF4-FFF2-40B4-BE49-F238E27FC236}">
                  <a16:creationId xmlns:a16="http://schemas.microsoft.com/office/drawing/2014/main" id="{F6ADBF11-6CD2-4F6B-9F67-2A743F22F2FC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7209408F-28EF-4E31-85F5-9C6ED779C649}"/>
              </a:ext>
            </a:extLst>
          </p:cNvPr>
          <p:cNvSpPr txBox="1">
            <a:spLocks/>
          </p:cNvSpPr>
          <p:nvPr/>
        </p:nvSpPr>
        <p:spPr bwMode="auto">
          <a:xfrm>
            <a:off x="755576" y="1772816"/>
            <a:ext cx="763284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网卡物理地址存储器中存储单元对应实际地址称：物理地址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共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48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位，由十六进制表示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1307BB-A02D-4F0C-8502-9032738E61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3241308"/>
            <a:ext cx="6444208" cy="15421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886DE1-C601-4221-870F-1AECCFBCB0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55" y="4862058"/>
            <a:ext cx="7774260" cy="13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E64E96E1-D4A6-4298-9147-43BD204830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245302"/>
              </p:ext>
            </p:extLst>
          </p:nvPr>
        </p:nvGraphicFramePr>
        <p:xfrm>
          <a:off x="899592" y="1168400"/>
          <a:ext cx="7800975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665679" imgH="3865988" progId="Visio.Drawing.11">
                  <p:embed/>
                </p:oleObj>
              </mc:Choice>
              <mc:Fallback>
                <p:oleObj name="Visio" r:id="rId2" imgW="6665679" imgH="3865988" progId="Visio.Drawing.11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168400"/>
                        <a:ext cx="7800975" cy="452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34">
            <a:extLst>
              <a:ext uri="{FF2B5EF4-FFF2-40B4-BE49-F238E27FC236}">
                <a16:creationId xmlns:a16="http://schemas.microsoft.com/office/drawing/2014/main" id="{31C78114-7230-4928-A31E-FBF353043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67" y="5776912"/>
            <a:ext cx="828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典型的以太网实现方法</a:t>
            </a:r>
            <a:r>
              <a:rPr lang="en-US" altLang="zh-CN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  <a:r>
              <a:rPr lang="zh-CN" altLang="en-US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    以太网卡结构示意图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615804-60A3-4426-9CF7-8DD1A2FC759B}"/>
              </a:ext>
            </a:extLst>
          </p:cNvPr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以太网卡节构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0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/>
          <p:cNvSpPr txBox="1">
            <a:spLocks/>
          </p:cNvSpPr>
          <p:nvPr/>
        </p:nvSpPr>
        <p:spPr bwMode="auto">
          <a:xfrm>
            <a:off x="215106" y="634207"/>
            <a:ext cx="871378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小结：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1980</a:t>
            </a: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月，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IEEE</a:t>
            </a: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成立局域网标准委员会，重点研究局部范围内计算机组网问题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局域网架构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数据链路层：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LLC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MAC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物理层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帧结构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网卡结构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10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663B67E8-4D96-4BF0-9300-B1420A51FAE3}"/>
              </a:ext>
            </a:extLst>
          </p:cNvPr>
          <p:cNvSpPr txBox="1">
            <a:spLocks/>
          </p:cNvSpPr>
          <p:nvPr/>
        </p:nvSpPr>
        <p:spPr bwMode="auto">
          <a:xfrm>
            <a:off x="1116013" y="908050"/>
            <a:ext cx="7416427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rgbClr val="215978"/>
                </a:solidFill>
              </a:rPr>
              <a:t>             </a:t>
            </a:r>
            <a:r>
              <a:rPr lang="zh-CN" altLang="zh-CN" sz="2400" dirty="0">
                <a:solidFill>
                  <a:srgbClr val="215978"/>
                </a:solidFill>
              </a:rPr>
              <a:t>第</a:t>
            </a:r>
            <a:r>
              <a:rPr lang="en-US" altLang="zh-CN" sz="2400" dirty="0">
                <a:solidFill>
                  <a:srgbClr val="215978"/>
                </a:solidFill>
              </a:rPr>
              <a:t>5</a:t>
            </a:r>
            <a:r>
              <a:rPr lang="zh-CN" altLang="zh-CN" sz="2400" dirty="0">
                <a:solidFill>
                  <a:srgbClr val="215978"/>
                </a:solidFill>
              </a:rPr>
              <a:t>章 </a:t>
            </a:r>
            <a:r>
              <a:rPr lang="zh-CN" altLang="en-US" sz="2400" dirty="0">
                <a:solidFill>
                  <a:srgbClr val="215978"/>
                </a:solidFill>
              </a:rPr>
              <a:t>局域网技术与数据链路层协议</a:t>
            </a:r>
            <a:endParaRPr lang="zh-CN" altLang="zh-CN" sz="2400" dirty="0">
              <a:solidFill>
                <a:srgbClr val="215978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09392" y="1772816"/>
            <a:ext cx="7823047" cy="3384376"/>
            <a:chOff x="709393" y="1772816"/>
            <a:chExt cx="7725216" cy="1487272"/>
          </a:xfrm>
        </p:grpSpPr>
        <p:sp>
          <p:nvSpPr>
            <p:cNvPr id="4" name="矩形 3"/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 形 4"/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/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8A85325-C10F-4255-90E0-B1162312A650}"/>
              </a:ext>
            </a:extLst>
          </p:cNvPr>
          <p:cNvSpPr txBox="1">
            <a:spLocks/>
          </p:cNvSpPr>
          <p:nvPr/>
        </p:nvSpPr>
        <p:spPr bwMode="auto">
          <a:xfrm>
            <a:off x="755576" y="1772816"/>
            <a:ext cx="7632848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现代以太网技术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交换式局域网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交换技术应用于高性能局域网技术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传统共享介质局域网（所有结点共享一条传输介质）不可避免发生冲突（结点数量不断增加，网络负荷加重，网络效率急剧下降）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克服网络规模与网络性能矛盾，将共享介质改为交换方式，即二层交换技术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二层交换技术不关心三层协议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76200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不会检查网络层，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IPV4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IPV6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等三层协议分组均可以穿越二层交换机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76200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网桥、交换机</a:t>
            </a:r>
          </a:p>
          <a:p>
            <a:pPr marL="0" indent="0">
              <a:lnSpc>
                <a:spcPct val="150000"/>
              </a:lnSpc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3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网桥基本概念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611560" y="1388952"/>
            <a:ext cx="7823047" cy="2016224"/>
            <a:chOff x="709393" y="1772816"/>
            <a:chExt cx="7725216" cy="148727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 形 8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657744" y="1388952"/>
            <a:ext cx="763284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网桥（数据链路层互联设备），基本特征：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互联两个不同数据链路层协议（不同传输介质、不同传输率）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以接收、存储、地址过滤与转发方式实现网络之间通信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需要互联网络在数据链路层以上采用相同协议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分隔两个网络之间的广播通信量，改善互联网络性能与安全性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40585"/>
              </p:ext>
            </p:extLst>
          </p:nvPr>
        </p:nvGraphicFramePr>
        <p:xfrm>
          <a:off x="1282438" y="3441688"/>
          <a:ext cx="4163869" cy="288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926647" imgH="3901656" progId="Visio.Drawing.11">
                  <p:embed/>
                </p:oleObj>
              </mc:Choice>
              <mc:Fallback>
                <p:oleObj name="Visio" r:id="rId2" imgW="4926647" imgH="3901656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438" y="3441688"/>
                        <a:ext cx="4163869" cy="2880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:a16="http://schemas.microsoft.com/office/drawing/2014/main" id="{733C3360-5E60-4A33-A568-B55AE75EC3EB}"/>
              </a:ext>
            </a:extLst>
          </p:cNvPr>
          <p:cNvSpPr/>
          <p:nvPr/>
        </p:nvSpPr>
        <p:spPr bwMode="auto">
          <a:xfrm>
            <a:off x="5940152" y="4725144"/>
            <a:ext cx="1944687" cy="1368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24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84614" y="4798169"/>
            <a:ext cx="1851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划分子网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既独立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又能相互通信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安全性</a:t>
            </a:r>
            <a:r>
              <a:rPr lang="en-US" altLang="zh-CN" dirty="0"/>
              <a:t>&amp;</a:t>
            </a:r>
            <a:r>
              <a:rPr lang="zh-CN" altLang="en-US" dirty="0"/>
              <a:t>性能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89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网桥层次结构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-108520" y="3345865"/>
            <a:ext cx="8667750" cy="3300413"/>
            <a:chOff x="0" y="2565400"/>
            <a:chExt cx="8667750" cy="3300413"/>
          </a:xfrm>
        </p:grpSpPr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0" y="2565400"/>
            <a:ext cx="8667750" cy="3300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5590841" imgH="2134897" progId="Visio.Drawing.11">
                    <p:embed/>
                  </p:oleObj>
                </mc:Choice>
                <mc:Fallback>
                  <p:oleObj name="Visio" r:id="rId2" imgW="5590841" imgH="2134897" progId="Visio.Drawing.11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565400"/>
                          <a:ext cx="8667750" cy="3300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7164288" y="4437112"/>
              <a:ext cx="504056" cy="216743"/>
            </a:xfrm>
            <a:prstGeom prst="rect">
              <a:avLst/>
            </a:prstGeom>
            <a:solidFill>
              <a:srgbClr val="AFC2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130019" y="4422372"/>
              <a:ext cx="61587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0" dirty="0"/>
                <a:t>802.11</a:t>
              </a:r>
              <a:endParaRPr lang="en-US" sz="1100" dirty="0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108379" y="3991771"/>
              <a:ext cx="615874" cy="261610"/>
              <a:chOff x="7282419" y="4574772"/>
              <a:chExt cx="615874" cy="26161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316688" y="4589512"/>
                <a:ext cx="504056" cy="216743"/>
              </a:xfrm>
              <a:prstGeom prst="rect">
                <a:avLst/>
              </a:prstGeom>
              <a:solidFill>
                <a:srgbClr val="AFC2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282419" y="4574772"/>
                <a:ext cx="6158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0" dirty="0"/>
                  <a:t>802.11</a:t>
                </a:r>
                <a:endParaRPr lang="en-US" sz="1100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156176" y="5183696"/>
              <a:ext cx="615874" cy="261610"/>
              <a:chOff x="7282419" y="4574772"/>
              <a:chExt cx="615874" cy="26161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316688" y="4589512"/>
                <a:ext cx="504056" cy="216743"/>
              </a:xfrm>
              <a:prstGeom prst="rect">
                <a:avLst/>
              </a:prstGeom>
              <a:solidFill>
                <a:srgbClr val="AFC2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282419" y="4574772"/>
                <a:ext cx="6158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0" dirty="0"/>
                  <a:t>802.11</a:t>
                </a:r>
                <a:endParaRPr lang="en-US" sz="1100" dirty="0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962709" y="4007432"/>
              <a:ext cx="615874" cy="261610"/>
              <a:chOff x="7282419" y="4574772"/>
              <a:chExt cx="615874" cy="26161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7316688" y="4589512"/>
                <a:ext cx="504056" cy="216743"/>
              </a:xfrm>
              <a:prstGeom prst="rect">
                <a:avLst/>
              </a:prstGeom>
              <a:solidFill>
                <a:srgbClr val="AFC2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282419" y="4574772"/>
                <a:ext cx="6158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0" dirty="0"/>
                  <a:t>802.11</a:t>
                </a:r>
                <a:endParaRPr lang="en-US" sz="1100" dirty="0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941069" y="4455493"/>
              <a:ext cx="615874" cy="261610"/>
              <a:chOff x="7282419" y="4574772"/>
              <a:chExt cx="615874" cy="26161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316688" y="4589512"/>
                <a:ext cx="504056" cy="216743"/>
              </a:xfrm>
              <a:prstGeom prst="rect">
                <a:avLst/>
              </a:prstGeom>
              <a:solidFill>
                <a:srgbClr val="AFC2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282419" y="4574772"/>
                <a:ext cx="6158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0" dirty="0"/>
                  <a:t>802.11</a:t>
                </a:r>
                <a:endParaRPr lang="en-US" sz="1100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059832" y="1324386"/>
            <a:ext cx="3168352" cy="2400557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3073943" y="1341434"/>
            <a:ext cx="303929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从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802.X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到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802.Y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的网桥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不同的帧格式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重新封装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不同的传输速率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缓存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不同的最大帧长度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切割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不同的安全策略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不同的服务质量要求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338828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透明的网桥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352928" cy="1710927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通过透明网桥，将多个局域网连接起来，硬件和软件不需要做任何变化。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透明网桥工作在混杂模式，接受所有的帧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当一个帧到达网桥时，它必须做出丢弃还是转发的决策。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决策通过在网桥内部的地址表中，查找目的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MAC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地址而做出的。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350868"/>
              </p:ext>
            </p:extLst>
          </p:nvPr>
        </p:nvGraphicFramePr>
        <p:xfrm>
          <a:off x="1187624" y="3144918"/>
          <a:ext cx="6049962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24007" imgH="2573939" progId="Visio.Drawing.11">
                  <p:embed/>
                </p:oleObj>
              </mc:Choice>
              <mc:Fallback>
                <p:oleObj name="Visio" r:id="rId2" imgW="4024007" imgH="2573939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144918"/>
                        <a:ext cx="6049962" cy="368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4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8004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网桥的内部结构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496944" cy="1403465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当一个帧到达网桥时：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源地址是否有匹配：有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--》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检查更新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/ 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没有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--》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逆向学习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目的地址是否有匹配：有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--》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转发   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/ 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没有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--》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广播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92100" lvl="1" indent="0">
              <a:lnSpc>
                <a:spcPct val="150000"/>
              </a:lnSpc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1432424" y="2924944"/>
          <a:ext cx="6049962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24007" imgH="2573939" progId="Visio.Drawing.11">
                  <p:embed/>
                </p:oleObj>
              </mc:Choice>
              <mc:Fallback>
                <p:oleObj name="Visio" r:id="rId2" imgW="4024007" imgH="2573939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424" y="2924944"/>
                        <a:ext cx="6049962" cy="368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2">
            <a:extLst>
              <a:ext uri="{FF2B5EF4-FFF2-40B4-BE49-F238E27FC236}">
                <a16:creationId xmlns:a16="http://schemas.microsoft.com/office/drawing/2014/main" id="{9EC5DDD3-7E74-4728-A860-E09DA4C2704E}"/>
              </a:ext>
            </a:extLst>
          </p:cNvPr>
          <p:cNvSpPr/>
          <p:nvPr/>
        </p:nvSpPr>
        <p:spPr bwMode="auto">
          <a:xfrm>
            <a:off x="6146906" y="4886705"/>
            <a:ext cx="1584325" cy="720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20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" name="Rectangle 43"/>
          <p:cNvSpPr>
            <a:spLocks noChangeArrowheads="1"/>
          </p:cNvSpPr>
          <p:nvPr/>
        </p:nvSpPr>
        <p:spPr bwMode="auto">
          <a:xfrm>
            <a:off x="6144123" y="5023230"/>
            <a:ext cx="1338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/>
              <a:t>MAC</a:t>
            </a:r>
            <a:r>
              <a:rPr lang="zh-CN" altLang="en-US" sz="1600" dirty="0"/>
              <a:t>地址</a:t>
            </a:r>
            <a:endParaRPr lang="en-US" altLang="zh-C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转发端口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8114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8004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变化拓扑的适应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352928" cy="1320437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一、当网桥往表中加入记录时，必须要打时间戳，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二、如果收到帧的源地址在表中有记录，也要更新时间戳，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三、网桥需要周期性的扫描转发表，把超时的记录从表中面删除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33C3360-5E60-4A33-A568-B55AE75EC3EB}"/>
              </a:ext>
            </a:extLst>
          </p:cNvPr>
          <p:cNvSpPr/>
          <p:nvPr/>
        </p:nvSpPr>
        <p:spPr bwMode="auto">
          <a:xfrm>
            <a:off x="6415324" y="4262282"/>
            <a:ext cx="2880320" cy="576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24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481408" y="4335306"/>
            <a:ext cx="250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最新且活跃的网络节点</a:t>
            </a:r>
            <a:endParaRPr lang="en-US" altLang="en-US" dirty="0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431446" y="3171825"/>
          <a:ext cx="6049962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24007" imgH="2573939" progId="Visio.Drawing.11">
                  <p:embed/>
                </p:oleObj>
              </mc:Choice>
              <mc:Fallback>
                <p:oleObj name="Visio" r:id="rId2" imgW="4024007" imgH="2573939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46" y="3171825"/>
                        <a:ext cx="6049962" cy="368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6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1604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IEEE802</a:t>
            </a: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标准体系结构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8493C51-42A6-4C2D-A63A-127CE0E6B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098315"/>
              </p:ext>
            </p:extLst>
          </p:nvPr>
        </p:nvGraphicFramePr>
        <p:xfrm>
          <a:off x="539552" y="2420888"/>
          <a:ext cx="788035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721042" imgH="1186774" progId="Visio.Drawing.11">
                  <p:embed/>
                </p:oleObj>
              </mc:Choice>
              <mc:Fallback>
                <p:oleObj name="Visio" r:id="rId3" imgW="3721042" imgH="1186774" progId="Visio.Drawing.11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420888"/>
                        <a:ext cx="7880350" cy="2520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96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800493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网桥的转发原理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424936" cy="1287493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如果查到目的端口和源端口是相同，就会丢弃这一帧，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如果目的端口和源端口不同，就会转发这一帧，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如果这个目的地址没有在表里面查到，就会广播这一帧。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427085" y="2861550"/>
          <a:ext cx="6049962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24007" imgH="2573939" progId="Visio.Drawing.11">
                  <p:embed/>
                </p:oleObj>
              </mc:Choice>
              <mc:Fallback>
                <p:oleObj name="Visio" r:id="rId2" imgW="4024007" imgH="2573939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85" y="2861550"/>
                        <a:ext cx="6049962" cy="368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0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338828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生成树算法</a:t>
            </a:r>
          </a:p>
        </p:txBody>
      </p:sp>
      <p:graphicFrame>
        <p:nvGraphicFramePr>
          <p:cNvPr id="11" name="对象 1"/>
          <p:cNvGraphicFramePr>
            <a:graphicFrameLocks noChangeAspect="1"/>
          </p:cNvGraphicFramePr>
          <p:nvPr/>
        </p:nvGraphicFramePr>
        <p:xfrm>
          <a:off x="395536" y="2204864"/>
          <a:ext cx="3854450" cy="244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57048" imgH="1494817" progId="Visio.Drawing.11">
                  <p:embed/>
                </p:oleObj>
              </mc:Choice>
              <mc:Fallback>
                <p:oleObj name="Visio" r:id="rId2" imgW="2357048" imgH="1494817" progId="Visio.Drawing.11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204864"/>
                        <a:ext cx="3854450" cy="2446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5364088" y="2060848"/>
          <a:ext cx="3278187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82616" imgH="2581072" progId="Visio.Drawing.11">
                  <p:embed/>
                </p:oleObj>
              </mc:Choice>
              <mc:Fallback>
                <p:oleObj name="Visio" r:id="rId4" imgW="2982616" imgH="2581072" progId="Visio.Drawing.11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060848"/>
                        <a:ext cx="3278187" cy="244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733C3360-5E60-4A33-A568-B55AE75EC3EB}"/>
              </a:ext>
            </a:extLst>
          </p:cNvPr>
          <p:cNvSpPr/>
          <p:nvPr/>
        </p:nvSpPr>
        <p:spPr bwMode="auto">
          <a:xfrm>
            <a:off x="1979712" y="5059402"/>
            <a:ext cx="2880320" cy="576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24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195736" y="5163089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避免出现广播风暴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391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3185487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局域网交换机结构与工作原理</a:t>
            </a:r>
          </a:p>
        </p:txBody>
      </p:sp>
      <p:graphicFrame>
        <p:nvGraphicFramePr>
          <p:cNvPr id="5" name="Object 1"/>
          <p:cNvGraphicFramePr>
            <a:graphicFrameLocks noChangeAspect="1"/>
          </p:cNvGraphicFramePr>
          <p:nvPr/>
        </p:nvGraphicFramePr>
        <p:xfrm>
          <a:off x="1258888" y="1989138"/>
          <a:ext cx="6596062" cy="431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002604" imgH="3495256" progId="Visio.Drawing.11">
                  <p:embed/>
                </p:oleObj>
              </mc:Choice>
              <mc:Fallback>
                <p:oleObj name="Visio" r:id="rId2" imgW="5002604" imgH="3495256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89138"/>
                        <a:ext cx="6596062" cy="431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391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929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局域网交换机工作原理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280920" cy="3552685"/>
            <a:chOff x="709393" y="1772816"/>
            <a:chExt cx="7725216" cy="148727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 形 8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泛洪广播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目的地址未知，或广播地址，除源端口外在其他所有的端口进行转发 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转发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对于已经学习到的目的地址，直接转发到相应的端口。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过滤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    目的地址和源地址所处的端口是相同的，将帧丢弃。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逆向学习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    读取真的源地址和达到端口进行学习，补充更新转发表。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2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929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交换机的三种交换方式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496944" cy="4704813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直接交换方式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交换机只接收数据帧头部，检测目的地址，立即转发（无论帧是否出错）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帧出错检测由结点主机完成（延迟小，缺乏差错检测）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存储转发交换方式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交换机完整地接收数据帧，并检测差错。若帧正确，则根据帧目的地址确定输出端口，进行转发出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具有帧差错检测能力，延迟大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改进的直接交换方式（二者结合）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检查帧的长度是否够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64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个字节，如果小于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64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字节则丢弃（碎片帧）；如果大于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64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字节，则转发。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不提供差错检测，但是出错的机会比直接转发小，数据处理速度比存储转发方式快</a:t>
            </a:r>
          </a:p>
        </p:txBody>
      </p:sp>
    </p:spTree>
    <p:extLst>
      <p:ext uri="{BB962C8B-B14F-4D97-AF65-F5344CB8AC3E}">
        <p14:creationId xmlns:p14="http://schemas.microsoft.com/office/powerpoint/2010/main" val="41689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4169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虚拟局域网技术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VLAN</a:t>
            </a:r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0397"/>
              </p:ext>
            </p:extLst>
          </p:nvPr>
        </p:nvGraphicFramePr>
        <p:xfrm>
          <a:off x="1701006" y="2564904"/>
          <a:ext cx="5741988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534777" imgH="2842638" progId="Visio.Drawing.11">
                  <p:embed/>
                </p:oleObj>
              </mc:Choice>
              <mc:Fallback>
                <p:oleObj name="Visio" r:id="rId2" imgW="4534777" imgH="2842638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006" y="2564904"/>
                        <a:ext cx="5741988" cy="36004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496944" cy="960397"/>
            <a:chOff x="709393" y="1772816"/>
            <a:chExt cx="7725216" cy="148727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 形 8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一种网络服务（不是组网技术）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交换式局域网技术是实现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VLAN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基础（用户与局域网资源一种逻辑组合）</a:t>
            </a:r>
          </a:p>
          <a:p>
            <a:pPr marL="292100" lvl="1" indent="0">
              <a:lnSpc>
                <a:spcPct val="150000"/>
              </a:lnSpc>
            </a:pPr>
            <a:endParaRPr lang="zh-CN" altLang="en-US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1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/>
          <p:cNvSpPr txBox="1">
            <a:spLocks/>
          </p:cNvSpPr>
          <p:nvPr/>
        </p:nvSpPr>
        <p:spPr bwMode="auto">
          <a:xfrm>
            <a:off x="215106" y="634207"/>
            <a:ext cx="871378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小结：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29C6FB-57C1-47D8-991B-28A1FE86F1D1}"/>
              </a:ext>
            </a:extLst>
          </p:cNvPr>
          <p:cNvSpPr/>
          <p:nvPr/>
        </p:nvSpPr>
        <p:spPr>
          <a:xfrm>
            <a:off x="251520" y="1412776"/>
            <a:ext cx="8568952" cy="4090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交换技术应用于高性能局域网技术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互联两个不同数据链路层协议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以接收、存储、地址过滤与转发方式实现网络之间通信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分隔两个网络之间的广播通信量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交换机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帧的交换方式：直接转发、存储转发、改进的直接转发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虚拟局域网</a:t>
            </a: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VLAN</a:t>
            </a:r>
          </a:p>
        </p:txBody>
      </p:sp>
    </p:spTree>
    <p:extLst>
      <p:ext uri="{BB962C8B-B14F-4D97-AF65-F5344CB8AC3E}">
        <p14:creationId xmlns:p14="http://schemas.microsoft.com/office/powerpoint/2010/main" val="17373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/>
          <p:cNvSpPr txBox="1">
            <a:spLocks/>
          </p:cNvSpPr>
          <p:nvPr/>
        </p:nvSpPr>
        <p:spPr bwMode="auto">
          <a:xfrm>
            <a:off x="215106" y="634207"/>
            <a:ext cx="871378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练习题：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网络拓扑及左侧交换机当前转发表如下图所示，当主机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向主机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发送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分组时，其目的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MAC</a:t>
            </a: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和源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MAC</a:t>
            </a: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分别是什么？左侧交换机如何转发？主机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向主机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回复确认时，左侧交换机如何转发？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0FCCFF00-571D-48A6-A302-9DAB6540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546664"/>
            <a:ext cx="882015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545097-B3B5-484E-A5BA-2957CF309CC4}"/>
              </a:ext>
            </a:extLst>
          </p:cNvPr>
          <p:cNvSpPr txBox="1"/>
          <p:nvPr/>
        </p:nvSpPr>
        <p:spPr>
          <a:xfrm>
            <a:off x="3123211" y="4227615"/>
            <a:ext cx="262159" cy="37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AC859A-6D71-4C66-BD62-14FF60E371FC}"/>
              </a:ext>
            </a:extLst>
          </p:cNvPr>
          <p:cNvSpPr txBox="1"/>
          <p:nvPr/>
        </p:nvSpPr>
        <p:spPr>
          <a:xfrm>
            <a:off x="3284240" y="485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3228A3-6060-4B48-BD04-4949E6F2F9DE}"/>
              </a:ext>
            </a:extLst>
          </p:cNvPr>
          <p:cNvSpPr txBox="1"/>
          <p:nvPr/>
        </p:nvSpPr>
        <p:spPr>
          <a:xfrm>
            <a:off x="3563888" y="44362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DFF347-D458-456E-9AB4-7A5C5A70F1ED}"/>
              </a:ext>
            </a:extLst>
          </p:cNvPr>
          <p:cNvSpPr txBox="1"/>
          <p:nvPr/>
        </p:nvSpPr>
        <p:spPr>
          <a:xfrm>
            <a:off x="755576" y="351551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MAC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0AB94C-94C4-472B-8977-66D610FE95A6}"/>
              </a:ext>
            </a:extLst>
          </p:cNvPr>
          <p:cNvSpPr txBox="1"/>
          <p:nvPr/>
        </p:nvSpPr>
        <p:spPr>
          <a:xfrm>
            <a:off x="611560" y="48598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MAC 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B6FB3A-8EB5-427C-BB11-199F2F6B704B}"/>
              </a:ext>
            </a:extLst>
          </p:cNvPr>
          <p:cNvSpPr txBox="1"/>
          <p:nvPr/>
        </p:nvSpPr>
        <p:spPr>
          <a:xfrm>
            <a:off x="4120594" y="38667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MAC 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EBC7DA8-4D5B-48FE-967A-AF4C157FA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98007"/>
              </p:ext>
            </p:extLst>
          </p:nvPr>
        </p:nvGraphicFramePr>
        <p:xfrm>
          <a:off x="2886075" y="2784556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07478169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98463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端口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MAC</a:t>
                      </a:r>
                      <a:r>
                        <a:rPr lang="zh-CN" altLang="en-US" dirty="0"/>
                        <a:t>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MAC 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173995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1D41C58-2370-491E-AFAB-64E505B2ED82}"/>
              </a:ext>
            </a:extLst>
          </p:cNvPr>
          <p:cNvSpPr txBox="1"/>
          <p:nvPr/>
        </p:nvSpPr>
        <p:spPr>
          <a:xfrm>
            <a:off x="1369589" y="4287875"/>
            <a:ext cx="90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主机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6D8C02-64CF-41BB-BFD2-16CC23D9E0D2}"/>
              </a:ext>
            </a:extLst>
          </p:cNvPr>
          <p:cNvSpPr txBox="1"/>
          <p:nvPr/>
        </p:nvSpPr>
        <p:spPr>
          <a:xfrm>
            <a:off x="7629629" y="5161741"/>
            <a:ext cx="90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主机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0B965C-7636-453C-B1C8-AD1E61AF29F2}"/>
              </a:ext>
            </a:extLst>
          </p:cNvPr>
          <p:cNvSpPr txBox="1"/>
          <p:nvPr/>
        </p:nvSpPr>
        <p:spPr>
          <a:xfrm>
            <a:off x="7524328" y="56130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MAC 4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4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/>
          <p:cNvSpPr txBox="1">
            <a:spLocks/>
          </p:cNvSpPr>
          <p:nvPr/>
        </p:nvSpPr>
        <p:spPr bwMode="auto">
          <a:xfrm>
            <a:off x="215106" y="634207"/>
            <a:ext cx="871378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练习题：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29C6FB-57C1-47D8-991B-28A1FE86F1D1}"/>
              </a:ext>
            </a:extLst>
          </p:cNvPr>
          <p:cNvSpPr/>
          <p:nvPr/>
        </p:nvSpPr>
        <p:spPr>
          <a:xfrm>
            <a:off x="251520" y="1412776"/>
            <a:ext cx="8568952" cy="256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1.  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以下哪点不是数据链路层需要解决的问题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A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、介质访问控制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B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、安全性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C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、差错控制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D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、流量控制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/>
          <p:cNvSpPr txBox="1">
            <a:spLocks/>
          </p:cNvSpPr>
          <p:nvPr/>
        </p:nvSpPr>
        <p:spPr bwMode="auto">
          <a:xfrm>
            <a:off x="215106" y="634207"/>
            <a:ext cx="871378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练习题：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29C6FB-57C1-47D8-991B-28A1FE86F1D1}"/>
              </a:ext>
            </a:extLst>
          </p:cNvPr>
          <p:cNvSpPr/>
          <p:nvPr/>
        </p:nvSpPr>
        <p:spPr>
          <a:xfrm>
            <a:off x="251520" y="1412776"/>
            <a:ext cx="8568952" cy="256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2. 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以太网所采用的媒质接入控制协议是：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A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ALOHA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B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CSMA/CA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C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、时隙</a:t>
            </a: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ALOHA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D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CSMA/CD</a:t>
            </a:r>
          </a:p>
        </p:txBody>
      </p:sp>
    </p:spTree>
    <p:extLst>
      <p:ext uri="{BB962C8B-B14F-4D97-AF65-F5344CB8AC3E}">
        <p14:creationId xmlns:p14="http://schemas.microsoft.com/office/powerpoint/2010/main" val="297798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717137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 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Ethernet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709392" y="1772816"/>
            <a:ext cx="7823047" cy="2016224"/>
            <a:chOff x="709393" y="1772816"/>
            <a:chExt cx="7725216" cy="148727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 形 8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755576" y="1772816"/>
            <a:ext cx="763284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以太网数据传输特点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载波侦听多路访问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冲突检测（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CSMA/CD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）技术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载波侦听：监听总线占用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多路访问：平等访问总线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冲突检测：冲突不可避免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84574BB6-6B55-4F4B-B88A-097D081AD6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137743"/>
              </p:ext>
            </p:extLst>
          </p:nvPr>
        </p:nvGraphicFramePr>
        <p:xfrm>
          <a:off x="3635896" y="3755753"/>
          <a:ext cx="5184775" cy="29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44241" imgH="1944235" progId="Visio.Drawing.11">
                  <p:embed/>
                </p:oleObj>
              </mc:Choice>
              <mc:Fallback>
                <p:oleObj name="Visio" r:id="rId2" imgW="3144241" imgH="1944235" progId="Visio.Drawing.11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755753"/>
                        <a:ext cx="5184775" cy="298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31">
            <a:extLst>
              <a:ext uri="{FF2B5EF4-FFF2-40B4-BE49-F238E27FC236}">
                <a16:creationId xmlns:a16="http://schemas.microsoft.com/office/drawing/2014/main" id="{AE152AD4-6E14-491F-BC42-446D942BA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5180012"/>
            <a:ext cx="2147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file"/>
              </a:rPr>
              <a:t>CSMA/CD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hlinkClick r:id="rId4" action="ppaction://hlinkfile"/>
              </a:rPr>
              <a:t>工作特点</a:t>
            </a:r>
            <a:endParaRPr lang="zh-CN" altLang="en-US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68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/>
          <p:cNvSpPr txBox="1">
            <a:spLocks/>
          </p:cNvSpPr>
          <p:nvPr/>
        </p:nvSpPr>
        <p:spPr bwMode="auto">
          <a:xfrm>
            <a:off x="215106" y="634207"/>
            <a:ext cx="871378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练习题：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29C6FB-57C1-47D8-991B-28A1FE86F1D1}"/>
              </a:ext>
            </a:extLst>
          </p:cNvPr>
          <p:cNvSpPr/>
          <p:nvPr/>
        </p:nvSpPr>
        <p:spPr>
          <a:xfrm>
            <a:off x="251520" y="1412776"/>
            <a:ext cx="8568952" cy="256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3. </a:t>
            </a:r>
            <a:r>
              <a:rPr lang="zh-CN" altLang="en-US" sz="2200" b="0">
                <a:solidFill>
                  <a:schemeClr val="tx2"/>
                </a:solidFill>
                <a:latin typeface="Times New Roman" panose="02020603050405020304" pitchFamily="18" charset="0"/>
              </a:rPr>
              <a:t>二层交换机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是按照（              </a:t>
            </a:r>
            <a:r>
              <a:rPr lang="zh-CN" altLang="en-US" sz="2200" b="0">
                <a:solidFill>
                  <a:schemeClr val="tx2"/>
                </a:solidFill>
                <a:latin typeface="Times New Roman" panose="02020603050405020304" pitchFamily="18" charset="0"/>
              </a:rPr>
              <a:t>）进行数据转发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的。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A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地址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B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MAC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地址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C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、协议类型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	D</a:t>
            </a: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、端口号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9299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以太网的数据发送流程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8445F9E7-B814-4774-A85E-1BF85EA3B5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1341438"/>
          <a:ext cx="388461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29979" imgH="4903821" progId="Visio.Drawing.11">
                  <p:embed/>
                </p:oleObj>
              </mc:Choice>
              <mc:Fallback>
                <p:oleObj name="Visio" r:id="rId2" imgW="3629979" imgH="4903821" progId="Visio.Drawing.11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341438"/>
                        <a:ext cx="3884612" cy="525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EF0F5406-09FA-4DF0-8D00-E54EC3C3AA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596" y="1643050"/>
          <a:ext cx="462438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36844" imgH="1214877" progId="Visio.Drawing.11">
                  <p:embed/>
                </p:oleObj>
              </mc:Choice>
              <mc:Fallback>
                <p:oleObj name="Visio" r:id="rId4" imgW="4636844" imgH="1214877" progId="Visio.Drawing.11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96" y="1643050"/>
                        <a:ext cx="4624388" cy="1152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2" name="Object 38"/>
          <p:cNvGraphicFramePr>
            <a:graphicFrameLocks noChangeAspect="1"/>
          </p:cNvGraphicFramePr>
          <p:nvPr/>
        </p:nvGraphicFramePr>
        <p:xfrm>
          <a:off x="357158" y="3286124"/>
          <a:ext cx="4357718" cy="2509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144241" imgH="1944235" progId="Visio.Drawing.11">
                  <p:embed/>
                </p:oleObj>
              </mc:Choice>
              <mc:Fallback>
                <p:oleObj name="Visio" r:id="rId6" imgW="3144241" imgH="1944235" progId="Visio.Drawing.11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58" y="3286124"/>
                        <a:ext cx="4357718" cy="2509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95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9299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以太网的冲突检测方式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173351"/>
              </p:ext>
            </p:extLst>
          </p:nvPr>
        </p:nvGraphicFramePr>
        <p:xfrm>
          <a:off x="1763688" y="2132856"/>
          <a:ext cx="5614988" cy="374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78767" imgH="2118900" progId="Visio.Drawing.11">
                  <p:embed/>
                </p:oleObj>
              </mc:Choice>
              <mc:Fallback>
                <p:oleObj name="Visio" r:id="rId2" imgW="3178767" imgH="2118900" progId="Visio.Drawing.11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132856"/>
                        <a:ext cx="5614988" cy="3744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359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冲突窗口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698762"/>
              </p:ext>
            </p:extLst>
          </p:nvPr>
        </p:nvGraphicFramePr>
        <p:xfrm>
          <a:off x="1619672" y="2060848"/>
          <a:ext cx="5329238" cy="293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026597" imgH="2399489" progId="Visio.Drawing.11">
                  <p:embed/>
                </p:oleObj>
              </mc:Choice>
              <mc:Fallback>
                <p:oleObj name="Visio" r:id="rId3" imgW="4026597" imgH="2399489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060848"/>
                        <a:ext cx="5329238" cy="293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32"/>
          <p:cNvSpPr>
            <a:spLocks noChangeArrowheads="1"/>
          </p:cNvSpPr>
          <p:nvPr/>
        </p:nvSpPr>
        <p:spPr bwMode="auto">
          <a:xfrm>
            <a:off x="3434185" y="5089798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5" action="ppaction://hlinkfile"/>
              </a:rPr>
              <a:t>冲突窗口概念</a:t>
            </a:r>
            <a:endParaRPr lang="zh-CN" altLang="en-US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68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877163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练习题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585482-6ADF-43F3-9DBA-35F3668ED90E}"/>
              </a:ext>
            </a:extLst>
          </p:cNvPr>
          <p:cNvSpPr txBox="1"/>
          <p:nvPr/>
        </p:nvSpPr>
        <p:spPr>
          <a:xfrm>
            <a:off x="611560" y="1844824"/>
            <a:ext cx="7920880" cy="12862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800" b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长度为</a:t>
            </a:r>
            <a:r>
              <a:rPr lang="en-US" altLang="zh-CN" dirty="0"/>
              <a:t> 10km</a:t>
            </a:r>
            <a:r>
              <a:rPr lang="zh-CN" altLang="zh-CN" dirty="0"/>
              <a:t>、数据传输率为</a:t>
            </a:r>
            <a:r>
              <a:rPr lang="en-US" altLang="zh-CN" dirty="0"/>
              <a:t> 10Mbps </a:t>
            </a:r>
            <a:r>
              <a:rPr lang="zh-CN" altLang="zh-CN" dirty="0"/>
              <a:t>的</a:t>
            </a:r>
            <a:r>
              <a:rPr lang="en-US" altLang="zh-CN" dirty="0"/>
              <a:t> CSMA</a:t>
            </a:r>
            <a:r>
              <a:rPr lang="zh-CN" altLang="zh-CN" dirty="0"/>
              <a:t>／</a:t>
            </a:r>
            <a:r>
              <a:rPr lang="en-US" altLang="zh-CN" dirty="0"/>
              <a:t>CD </a:t>
            </a:r>
            <a:r>
              <a:rPr lang="zh-CN" altLang="zh-CN" dirty="0"/>
              <a:t>以太网，信号传播速度为</a:t>
            </a:r>
            <a:r>
              <a:rPr lang="en-US" altLang="zh-CN" dirty="0"/>
              <a:t> 200m/</a:t>
            </a:r>
            <a:r>
              <a:rPr lang="en-US" altLang="zh-CN" dirty="0" err="1"/>
              <a:t>μs</a:t>
            </a:r>
            <a:r>
              <a:rPr lang="zh-CN" altLang="zh-CN" dirty="0"/>
              <a:t>。那么该网络的</a:t>
            </a:r>
            <a:r>
              <a:rPr lang="zh-CN" altLang="en-US" dirty="0"/>
              <a:t>冲突窗口大小</a:t>
            </a:r>
            <a:r>
              <a:rPr lang="zh-CN" altLang="zh-CN" dirty="0"/>
              <a:t>为（ ）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</a:t>
            </a:r>
            <a:r>
              <a:rPr lang="zh-CN" altLang="zh-CN" dirty="0"/>
              <a:t>．</a:t>
            </a:r>
            <a:r>
              <a:rPr lang="en-US" altLang="zh-CN" dirty="0"/>
              <a:t>50 </a:t>
            </a:r>
            <a:r>
              <a:rPr lang="en-US" altLang="zh-CN" dirty="0" err="1"/>
              <a:t>μs</a:t>
            </a:r>
            <a:r>
              <a:rPr lang="en-US" altLang="zh-CN" dirty="0"/>
              <a:t>          B</a:t>
            </a:r>
            <a:r>
              <a:rPr lang="zh-CN" altLang="zh-CN" dirty="0"/>
              <a:t>．</a:t>
            </a:r>
            <a:r>
              <a:rPr lang="en-US" altLang="zh-CN" dirty="0"/>
              <a:t>100 </a:t>
            </a:r>
            <a:r>
              <a:rPr lang="en-US" altLang="zh-CN" dirty="0" err="1"/>
              <a:t>μs</a:t>
            </a:r>
            <a:r>
              <a:rPr lang="en-US" altLang="zh-CN" dirty="0"/>
              <a:t>         C</a:t>
            </a:r>
            <a:r>
              <a:rPr lang="zh-CN" altLang="zh-CN" dirty="0"/>
              <a:t>．</a:t>
            </a:r>
            <a:r>
              <a:rPr lang="en-US" altLang="zh-CN" dirty="0"/>
              <a:t>200 </a:t>
            </a:r>
            <a:r>
              <a:rPr lang="en-US" altLang="zh-CN" dirty="0" err="1"/>
              <a:t>μs</a:t>
            </a:r>
            <a:r>
              <a:rPr lang="en-US" altLang="zh-CN" dirty="0"/>
              <a:t>          D</a:t>
            </a:r>
            <a:r>
              <a:rPr lang="zh-CN" altLang="zh-CN" dirty="0"/>
              <a:t>．</a:t>
            </a:r>
            <a:r>
              <a:rPr lang="en-US" altLang="zh-CN" dirty="0"/>
              <a:t>400 </a:t>
            </a:r>
            <a:r>
              <a:rPr lang="en-US" altLang="zh-CN" dirty="0" err="1"/>
              <a:t>μs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175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877163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练习题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585482-6ADF-43F3-9DBA-35F3668ED90E}"/>
              </a:ext>
            </a:extLst>
          </p:cNvPr>
          <p:cNvSpPr txBox="1"/>
          <p:nvPr/>
        </p:nvSpPr>
        <p:spPr>
          <a:xfrm>
            <a:off x="611560" y="1844824"/>
            <a:ext cx="7920880" cy="12862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800" b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长度为</a:t>
            </a:r>
            <a:r>
              <a:rPr lang="en-US" altLang="zh-CN" dirty="0"/>
              <a:t> 10km</a:t>
            </a:r>
            <a:r>
              <a:rPr lang="zh-CN" altLang="zh-CN" dirty="0"/>
              <a:t>、数据传输率为</a:t>
            </a:r>
            <a:r>
              <a:rPr lang="en-US" altLang="zh-CN" dirty="0"/>
              <a:t> 10Mbps </a:t>
            </a:r>
            <a:r>
              <a:rPr lang="zh-CN" altLang="zh-CN" dirty="0"/>
              <a:t>的</a:t>
            </a:r>
            <a:r>
              <a:rPr lang="en-US" altLang="zh-CN" dirty="0"/>
              <a:t> CSMA</a:t>
            </a:r>
            <a:r>
              <a:rPr lang="zh-CN" altLang="zh-CN" dirty="0"/>
              <a:t>／</a:t>
            </a:r>
            <a:r>
              <a:rPr lang="en-US" altLang="zh-CN" dirty="0"/>
              <a:t>CD </a:t>
            </a:r>
            <a:r>
              <a:rPr lang="zh-CN" altLang="zh-CN" dirty="0"/>
              <a:t>以太网，信号传播速度为</a:t>
            </a:r>
            <a:r>
              <a:rPr lang="en-US" altLang="zh-CN" dirty="0"/>
              <a:t> 200m/</a:t>
            </a:r>
            <a:r>
              <a:rPr lang="en-US" altLang="zh-CN" dirty="0" err="1"/>
              <a:t>μs</a:t>
            </a:r>
            <a:r>
              <a:rPr lang="zh-CN" altLang="zh-CN" dirty="0"/>
              <a:t>。那么该网络的最小帧长为（ ）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</a:t>
            </a:r>
            <a:r>
              <a:rPr lang="zh-CN" altLang="zh-CN" dirty="0"/>
              <a:t>．</a:t>
            </a:r>
            <a:r>
              <a:rPr lang="en-US" altLang="zh-CN" dirty="0"/>
              <a:t>20bits   B</a:t>
            </a:r>
            <a:r>
              <a:rPr lang="zh-CN" altLang="zh-CN" dirty="0"/>
              <a:t>．</a:t>
            </a:r>
            <a:r>
              <a:rPr lang="en-US" altLang="zh-CN" dirty="0"/>
              <a:t>200bits     C</a:t>
            </a:r>
            <a:r>
              <a:rPr lang="zh-CN" altLang="zh-CN" dirty="0"/>
              <a:t>．</a:t>
            </a:r>
            <a:r>
              <a:rPr lang="en-US" altLang="zh-CN" dirty="0"/>
              <a:t>100bits    D</a:t>
            </a:r>
            <a:r>
              <a:rPr lang="zh-CN" altLang="zh-CN" dirty="0"/>
              <a:t>．</a:t>
            </a:r>
            <a:r>
              <a:rPr lang="en-US" altLang="zh-CN" dirty="0"/>
              <a:t>1000bits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3297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877163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练习题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585482-6ADF-43F3-9DBA-35F3668ED90E}"/>
              </a:ext>
            </a:extLst>
          </p:cNvPr>
          <p:cNvSpPr txBox="1"/>
          <p:nvPr/>
        </p:nvSpPr>
        <p:spPr>
          <a:xfrm>
            <a:off x="611560" y="1844824"/>
            <a:ext cx="7920880" cy="29527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800" b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2019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年考研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36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题】假设一个采用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CSMA/CD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协议的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100Mbps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局域网，最小帧长是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128 B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，则在一个冲突域内两个站点之间的单向传播延时最多是</a:t>
            </a:r>
            <a:endParaRPr lang="zh-CN" altLang="zh-CN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A. 2.56 us</a:t>
            </a:r>
            <a:endParaRPr lang="zh-CN" altLang="zh-CN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B. 5.12 us</a:t>
            </a:r>
            <a:endParaRPr lang="zh-CN" altLang="zh-CN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C. 10.24 us</a:t>
            </a:r>
            <a:endParaRPr lang="zh-CN" altLang="zh-CN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" panose="02020603050405020304" pitchFamily="18" charset="0"/>
              </a:rPr>
              <a:t>D. 20.48 us</a:t>
            </a:r>
            <a:endParaRPr lang="zh-CN" altLang="zh-CN" sz="18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回顾">
  <a:themeElements>
    <a:clrScheme name="自定义 12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C0D8F1"/>
      </a:accent1>
      <a:accent2>
        <a:srgbClr val="C0D8F1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11374</TotalTime>
  <Words>1573</Words>
  <Application>Microsoft Office PowerPoint</Application>
  <PresentationFormat>全屏显示(4:3)</PresentationFormat>
  <Paragraphs>194</Paragraphs>
  <Slides>30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等线</vt:lpstr>
      <vt:lpstr>楷体</vt:lpstr>
      <vt:lpstr>隶书</vt:lpstr>
      <vt:lpstr>Arial</vt:lpstr>
      <vt:lpstr>Calibri</vt:lpstr>
      <vt:lpstr>Calibri Light</vt:lpstr>
      <vt:lpstr>Times New Roman</vt:lpstr>
      <vt:lpstr>Wingdings</vt:lpstr>
      <vt:lpstr>回顾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>Lenovo</dc:creator>
  <cp:lastModifiedBy>yj yao</cp:lastModifiedBy>
  <cp:revision>1127</cp:revision>
  <dcterms:created xsi:type="dcterms:W3CDTF">2014-05-03T04:50:23Z</dcterms:created>
  <dcterms:modified xsi:type="dcterms:W3CDTF">2021-06-14T11:44:28Z</dcterms:modified>
</cp:coreProperties>
</file>